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76" r:id="rId2"/>
    <p:sldId id="257" r:id="rId3"/>
    <p:sldId id="266" r:id="rId4"/>
    <p:sldId id="275" r:id="rId5"/>
    <p:sldId id="265" r:id="rId6"/>
    <p:sldId id="263" r:id="rId7"/>
    <p:sldId id="264" r:id="rId8"/>
    <p:sldId id="272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9756" autoAdjust="0"/>
  </p:normalViewPr>
  <p:slideViewPr>
    <p:cSldViewPr snapToGrid="0" snapToObjects="1" showGuides="1">
      <p:cViewPr>
        <p:scale>
          <a:sx n="75" d="100"/>
          <a:sy n="75" d="100"/>
        </p:scale>
        <p:origin x="-222" y="-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397B-E999-DD46-9C75-B185C7EB6BB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B0A9-7753-B747-842B-E8A79A32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74821"/>
            <a:ext cx="10668000" cy="104126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97589"/>
            <a:ext cx="9753600" cy="828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1A0E-1D97-E647-B9CD-B474DD574E9A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AA0F-66BF-6C4E-B666-923DDE794870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6EE-3A58-2043-9D7B-6F361F60D3E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ndard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34988" y="929770"/>
            <a:ext cx="109358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5607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5CE3-1C41-964C-A331-BAB1B05F857B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B0B-A0FF-DB40-B98E-2E590498716C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6984-238E-D54D-8729-A8D5ED7D32B1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90CC-3CF4-0C40-81BD-5916CA31E046}" type="datetime1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9F3-BB3D-9443-88ED-43328EA1673E}" type="datetime1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757-EA1A-644B-9905-B63C70342BB6}" type="datetime1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BC7F-776C-344E-8ED4-3C41A53C024B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1EC3-D6C4-7D49-88E2-9A7B56F757A6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EE8F-0893-A645-9B8B-CFAF7AA6A48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N_012_POWERPOINT_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694"/>
            <a:ext cx="12192000" cy="332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International Perforating Symposium (IPS) 2016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Method of Mapping and Perforating Wells with Fiber Optics Outside Casing on Wireline</a:t>
            </a:r>
            <a:endParaRPr lang="en-US" dirty="0"/>
          </a:p>
        </p:txBody>
      </p:sp>
      <p:pic>
        <p:nvPicPr>
          <p:cNvPr id="6" name="Picture 5" descr="Hunting Global bckg v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Testing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795784"/>
            <a:ext cx="10013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&gt; 48 Wells at max temperatures of 267°f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&gt; 400 perforating runs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Not one fiber optics string was hit during testing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Tested based on parameters set by client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Required at least 2 degree deviation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Wells included areas that did not have metal mass beside fiber optics to establish a baseline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Cannon clamps were used over collars to protect and align fiber optic cables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467600" y="6614712"/>
            <a:ext cx="5022851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6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A7A"/>
                </a:solidFill>
              </a:rPr>
              <a:t>AGENDA/INTRODUCTION</a:t>
            </a:r>
            <a:endParaRPr lang="en-US" sz="4000" dirty="0">
              <a:solidFill>
                <a:srgbClr val="002A7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49" y="1060311"/>
            <a:ext cx="720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Magnetic Orienting Perforating Tool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1" y="2151383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History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Theory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Specifications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Features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Benefits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Log Interpretation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Logging Parameters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Testing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Questions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449" y="5357864"/>
            <a:ext cx="1078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This tool provides the ability to log and perforate in </a:t>
            </a:r>
            <a:r>
              <a:rPr lang="en-US" sz="2400" b="1" dirty="0">
                <a:solidFill>
                  <a:srgbClr val="00B050"/>
                </a:solidFill>
              </a:rPr>
              <a:t>S</a:t>
            </a:r>
            <a:r>
              <a:rPr lang="en-US" sz="2400" b="1" dirty="0" smtClean="0">
                <a:solidFill>
                  <a:srgbClr val="00B050"/>
                </a:solidFill>
              </a:rPr>
              <a:t>mart </a:t>
            </a:r>
            <a:r>
              <a:rPr lang="en-US" sz="2400" b="1" dirty="0">
                <a:solidFill>
                  <a:srgbClr val="00B050"/>
                </a:solidFill>
              </a:rPr>
              <a:t>W</a:t>
            </a:r>
            <a:r>
              <a:rPr lang="en-US" sz="2400" b="1" dirty="0" smtClean="0">
                <a:solidFill>
                  <a:srgbClr val="00B050"/>
                </a:solidFill>
              </a:rPr>
              <a:t>ell environments that utilize Fiber Optics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History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922785"/>
            <a:ext cx="683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Mechanical orienting tools have been used for years in dual and multi-string completions to prevent damage of adjacent strings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Recent upgrades have enabled: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Better log quality in multi-string completions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The ability to identify and perforate in wells that have fiber optics on the outside of the casing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3770" y="837"/>
            <a:ext cx="612058" cy="1112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7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Theory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55" y="963936"/>
            <a:ext cx="4938741" cy="51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2394" y="2422042"/>
            <a:ext cx="11863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MOT Reading</a:t>
            </a:r>
            <a:endParaRPr lang="en-US" sz="1400" b="1" dirty="0"/>
          </a:p>
        </p:txBody>
      </p:sp>
      <p:cxnSp>
        <p:nvCxnSpPr>
          <p:cNvPr id="22" name="Straight Arrow Connector 21"/>
          <p:cNvCxnSpPr>
            <a:stCxn id="15" idx="0"/>
          </p:cNvCxnSpPr>
          <p:nvPr/>
        </p:nvCxnSpPr>
        <p:spPr>
          <a:xfrm flipV="1">
            <a:off x="7445569" y="1852908"/>
            <a:ext cx="657048" cy="5691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063446" y="3303950"/>
            <a:ext cx="14336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High Metal Mass</a:t>
            </a:r>
            <a:endParaRPr lang="en-US" sz="1400" b="1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10729684" y="2955329"/>
            <a:ext cx="50593" cy="34862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92361" y="4410316"/>
            <a:ext cx="13980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Low Metal Mass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7391399" y="3962402"/>
            <a:ext cx="647347" cy="44791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100" y="1134123"/>
            <a:ext cx="5681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Tool has an electromagnetic exciter that creates a low frequency 360° magnetic field centered axially about the tool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Directional receivers measure phase change between the primary and secondary magnetic fields to show changes in metal mass as the tool is rotated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Phase change is measured and used to generate a curve that is proportional to metal mass verses an angular position in relationship to the tool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Higher Phase Shifts = increasing metal mass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Lower Phase Shifts = decreasing  metal mass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 two axis accelerometer is used for Deviation and Gravity Tool Face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Shows relation of the increased area of metal mass to the high side of the casing/tubing</a:t>
            </a:r>
          </a:p>
        </p:txBody>
      </p:sp>
    </p:spTree>
    <p:extLst>
      <p:ext uri="{BB962C8B-B14F-4D97-AF65-F5344CB8AC3E}">
        <p14:creationId xmlns:p14="http://schemas.microsoft.com/office/powerpoint/2010/main" val="34499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Specifications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1" y="2151383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/>
              <a:t>Rated to 365°f [185°c</a:t>
            </a:r>
            <a:r>
              <a:rPr lang="en-US" sz="2000" dirty="0" smtClean="0"/>
              <a:t>]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Rated to 18,000 psi</a:t>
            </a:r>
            <a:endParaRPr lang="en-US" sz="20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Used </a:t>
            </a:r>
            <a:r>
              <a:rPr lang="en-US" sz="2000" dirty="0"/>
              <a:t>as a logging/perforating tool and can be run with guns to allow single run operations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/>
              <a:t>Used to help identify corkscrewed tubing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/>
              <a:t>Smaller footprint than other tools on the </a:t>
            </a:r>
            <a:r>
              <a:rPr lang="en-US" sz="2000" dirty="0" smtClean="0"/>
              <a:t>market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Can be used in conjunction with addressable systems to shoot multiple guns on a single run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Heath.Bentley\AppData\Local\Microsoft\Windows\Temporary Internet Files\Content.Outlook\LRJ84Z32\Complete 8037-17561EC075-12-06_DC-MOT Tool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060311"/>
            <a:ext cx="3928391" cy="46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Features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825" y="2151381"/>
            <a:ext cx="10834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Telemetry data – 40 samples per second of all measured parameters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Borehole inclination is accurate from 5° to 45°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G</a:t>
            </a:r>
            <a:r>
              <a:rPr lang="en-US" sz="2000" dirty="0" smtClean="0"/>
              <a:t>ravity Tool Face (High Side Indicator) is accurate from 2° up to 100°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Metal mass measurement to detect collar or other magnetic anomalies in the pipe or casing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Continuous cable head voltage and internal tool temperature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Benefits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276" y="1732285"/>
            <a:ext cx="10663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Operation of tool easily controlled using wireline voltage settings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Increased magnetic directional sensitivity for better target resolution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No need for an additional external panel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Increased data quality with the help of the high side indicator and inclination along with the MOT readings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Metal thickness curve eliminates need to run a CCL and helps to identify casing defects as well as anomalies outside of casing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Log Interpretation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96080"/>
            <a:ext cx="10882603" cy="50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3710312" y="2517295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38912" y="275695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63441" y="4046173"/>
            <a:ext cx="11006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MOT Tool</a:t>
            </a: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V="1">
            <a:off x="4113752" y="3240277"/>
            <a:ext cx="53761" cy="8058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24494" y="172500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Casing</a:t>
            </a:r>
            <a:endParaRPr lang="en-US" b="1" dirty="0"/>
          </a:p>
        </p:txBody>
      </p:sp>
      <p:cxnSp>
        <p:nvCxnSpPr>
          <p:cNvPr id="40" name="Straight Arrow Connector 39"/>
          <p:cNvCxnSpPr>
            <a:stCxn id="39" idx="2"/>
            <a:endCxn id="35" idx="0"/>
          </p:cNvCxnSpPr>
          <p:nvPr/>
        </p:nvCxnSpPr>
        <p:spPr>
          <a:xfrm flipH="1">
            <a:off x="4167512" y="2094335"/>
            <a:ext cx="57092" cy="4229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095454" y="3728457"/>
            <a:ext cx="19823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High Side Indicator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534401" y="3919472"/>
            <a:ext cx="561055" cy="2410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57071" y="3734806"/>
            <a:ext cx="12414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Steel Cable</a:t>
            </a:r>
            <a:endParaRPr lang="en-US" b="1" dirty="0"/>
          </a:p>
        </p:txBody>
      </p:sp>
      <p:cxnSp>
        <p:nvCxnSpPr>
          <p:cNvPr id="44" name="Straight Arrow Connector 43"/>
          <p:cNvCxnSpPr>
            <a:stCxn id="50" idx="1"/>
          </p:cNvCxnSpPr>
          <p:nvPr/>
        </p:nvCxnSpPr>
        <p:spPr>
          <a:xfrm flipH="1">
            <a:off x="4784450" y="2094335"/>
            <a:ext cx="203471" cy="64105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0"/>
          </p:cNvCxnSpPr>
          <p:nvPr/>
        </p:nvCxnSpPr>
        <p:spPr>
          <a:xfrm flipH="1" flipV="1">
            <a:off x="4784447" y="3284234"/>
            <a:ext cx="493339" cy="450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78955" y="4626706"/>
            <a:ext cx="14714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MOT Reading</a:t>
            </a:r>
            <a:endParaRPr lang="en-US" b="1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6914669" y="4396740"/>
            <a:ext cx="218316" cy="22996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9" idx="1"/>
          </p:cNvCxnSpPr>
          <p:nvPr/>
        </p:nvCxnSpPr>
        <p:spPr>
          <a:xfrm flipH="1">
            <a:off x="4784448" y="2756954"/>
            <a:ext cx="664517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48965" y="2572288"/>
            <a:ext cx="181402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Fiber Optic Cable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87921" y="1909669"/>
            <a:ext cx="124143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Steel Cable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4355690" y="2962696"/>
            <a:ext cx="4621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4614841" y="3078046"/>
            <a:ext cx="191729" cy="162233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4632384" y="2735394"/>
            <a:ext cx="191729" cy="162233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4636965" y="2912181"/>
            <a:ext cx="147481" cy="14674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1" grpId="0" animBg="1"/>
      <p:bldP spid="43" grpId="0" animBg="1"/>
      <p:bldP spid="46" grpId="0" animBg="1"/>
      <p:bldP spid="49" grpId="0" animBg="1"/>
      <p:bldP spid="50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391400" y="6614712"/>
            <a:ext cx="5020056" cy="14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 Method of Mapping and Perforating Wells with Fiber Optics Outside Casing on Wireline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2425"/>
            <a:ext cx="57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Logging Parameters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49" y="2151384"/>
            <a:ext cx="10787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Increasing metal mass surrounding the fiber optics line improves the tools response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At least 5 degree deviation is needed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Provides good high side indication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Provides ability to monitor the relationship of high metal mass and high side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Marker Switch or High Side Indicator can be used to identify: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Corkscrewed Tubing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Twisted Cable around Casing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Actively monitors internal temperature to ensure tool reliability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Markers are used to help ensure tool anchor is not slipping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7"/>
            <a:ext cx="370115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5" y="6337715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23</TotalTime>
  <Words>719</Words>
  <Application>Microsoft Office PowerPoint</Application>
  <PresentationFormat>Custom</PresentationFormat>
  <Paragraphs>105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 Theme</vt:lpstr>
      <vt:lpstr>International Perforating Symposium (IPS)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Titan Specialties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Perforating Symposium (IPS) 2016</dc:title>
  <dc:creator>Heath.Bentley</dc:creator>
  <cp:lastModifiedBy>Heath.Bentley</cp:lastModifiedBy>
  <cp:revision>2</cp:revision>
  <dcterms:created xsi:type="dcterms:W3CDTF">2016-05-13T13:27:40Z</dcterms:created>
  <dcterms:modified xsi:type="dcterms:W3CDTF">2016-05-13T13:51:09Z</dcterms:modified>
</cp:coreProperties>
</file>